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14"/>
  </p:handoutMasterIdLst>
  <p:sldIdLst>
    <p:sldId id="264" r:id="rId3"/>
    <p:sldId id="265" r:id="rId5"/>
    <p:sldId id="266" r:id="rId6"/>
    <p:sldId id="322" r:id="rId7"/>
    <p:sldId id="299" r:id="rId8"/>
    <p:sldId id="321" r:id="rId9"/>
    <p:sldId id="319" r:id="rId10"/>
    <p:sldId id="317" r:id="rId11"/>
    <p:sldId id="316" r:id="rId12"/>
    <p:sldId id="271" r:id="rId13"/>
  </p:sldIdLst>
  <p:sldSz cx="12192000" cy="6858000"/>
  <p:notesSz cx="7103745" cy="10234295"/>
  <p:embeddedFontLst>
    <p:embeddedFont>
      <p:font typeface="方正黑体简体" panose="02000000000000000000" charset="-122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  <p:embeddedFont>
      <p:font typeface="方正小标宋简体" panose="02000000000000000000" charset="-122"/>
      <p:regular r:id="rId23"/>
    </p:embeddedFont>
  </p:embeddedFontLst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8" userDrawn="1">
          <p15:clr>
            <a:srgbClr val="A4A3A4"/>
          </p15:clr>
        </p15:guide>
        <p15:guide id="2" pos="386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08"/>
        <p:guide pos="386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gs" Target="tags/tag3.xml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tags" Target="../tags/tag2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趋势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18525" y="1706245"/>
            <a:ext cx="3172460" cy="3172460"/>
          </a:xfrm>
          <a:prstGeom prst="rect">
            <a:avLst/>
          </a:prstGeom>
        </p:spPr>
      </p:pic>
      <p:sp>
        <p:nvSpPr>
          <p:cNvPr id="9" name="标题 8"/>
          <p:cNvSpPr/>
          <p:nvPr>
            <p:ph type="ctrTitle" idx="2"/>
            <p:custDataLst>
              <p:tags r:id="rId4"/>
            </p:custDataLst>
          </p:nvPr>
        </p:nvSpPr>
        <p:spPr>
          <a:xfrm>
            <a:off x="399415" y="2345690"/>
            <a:ext cx="7731125" cy="1893570"/>
          </a:xfrm>
        </p:spPr>
        <p:txBody>
          <a:bodyPr>
            <a:normAutofit fontScale="90000"/>
          </a:bodyPr>
          <a:p>
            <a:pPr algn="ctr"/>
            <a:r>
              <a:rPr lang="zh-CN" altLang="en-US" b="1"/>
              <a:t>财富台阶系列课</a:t>
            </a:r>
            <a:br>
              <a:rPr lang="zh-CN" altLang="en-US" b="1"/>
            </a:br>
            <a:r>
              <a:rPr lang="zh-CN" altLang="en-US" sz="5335" b="1"/>
              <a:t>体系标准微调后机会和风险的考量</a:t>
            </a:r>
            <a:endParaRPr lang="zh-CN" altLang="en-US" sz="5335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8505"/>
            <a:ext cx="11621770" cy="53809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823595"/>
            <a:ext cx="11619865" cy="52152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4300" y="835025"/>
            <a:ext cx="10911840" cy="4771390"/>
          </a:xfrm>
        </p:spPr>
        <p:txBody>
          <a:bodyPr>
            <a:normAutofit lnSpcReduction="10000"/>
          </a:bodyPr>
          <a:p>
            <a:pPr algn="l"/>
            <a:r>
              <a:rPr lang="zh-CN" altLang="en-US" sz="1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郑重提示</a:t>
            </a:r>
            <a:r>
              <a:rPr lang="zh-CN" altLang="en-US" sz="18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：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本课程所涉观点，非个人观点，均基于软件数据，仅供学习交流，不构成任何投资买卖建议，据此入市风险自负。 </a:t>
            </a: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marL="0" indent="0" algn="l">
              <a:buNone/>
            </a:pP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r>
              <a:rPr lang="zh-CN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陆炳羽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【A0150623100003】：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本课程顾问</a:t>
            </a: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王兰琦【A0150123</a:t>
            </a:r>
            <a:r>
              <a:rPr lang="en-US" altLang="zh-CN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08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000</a:t>
            </a:r>
            <a:r>
              <a:rPr lang="en-US" altLang="zh-CN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8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】：转述</a:t>
            </a: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r>
              <a:rPr lang="en-US" altLang="zh-CN" sz="44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 </a:t>
            </a:r>
            <a:r>
              <a:rPr lang="zh-CN" altLang="en-US" sz="44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投资有风险，入市需谨慎</a:t>
            </a:r>
            <a:endParaRPr lang="zh-CN" altLang="en-US" sz="44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/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9" name="图片 8" descr="红色向右箭头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3695" y="642620"/>
            <a:ext cx="828675" cy="8286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520825" y="100076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latin typeface="方正黑体简体" panose="02000000000000000000" charset="-122"/>
                <a:ea typeface="方正黑体简体" panose="02000000000000000000" charset="-122"/>
                <a:sym typeface="+mn-ea"/>
              </a:rPr>
              <a:t>财富台阶之取点标准</a:t>
            </a:r>
            <a:endParaRPr lang="zh-CN" altLang="en-US" sz="32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270" y="1645285"/>
            <a:ext cx="11172825" cy="4381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/>
          <p:nvPr>
            <p:ph idx="1"/>
          </p:nvPr>
        </p:nvSpPr>
        <p:spPr>
          <a:xfrm>
            <a:off x="1524000" y="734060"/>
            <a:ext cx="9144000" cy="384810"/>
          </a:xfrm>
        </p:spPr>
        <p:txBody>
          <a:bodyPr>
            <a:noAutofit/>
          </a:bodyPr>
          <a:p>
            <a:pPr algn="l"/>
            <a:r>
              <a:rPr lang="zh-CN" altLang="en-US" sz="5900"/>
              <a:t>规则标准：</a:t>
            </a:r>
            <a:endParaRPr lang="zh-CN" altLang="en-US" sz="5900"/>
          </a:p>
        </p:txBody>
      </p:sp>
      <p:sp>
        <p:nvSpPr>
          <p:cNvPr id="4" name="文本框 3"/>
          <p:cNvSpPr txBox="1"/>
          <p:nvPr/>
        </p:nvSpPr>
        <p:spPr>
          <a:xfrm>
            <a:off x="590550" y="1641475"/>
            <a:ext cx="10362565" cy="44494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</a:pPr>
            <a:r>
              <a:rPr lang="en-US" altLang="zh-CN"/>
              <a:t>1.</a:t>
            </a:r>
            <a:r>
              <a:rPr lang="zh-CN" altLang="en-US"/>
              <a:t>选股：有两个或两个以上的波峰，在</a:t>
            </a:r>
            <a:r>
              <a:rPr lang="en-US" altLang="zh-CN"/>
              <a:t>B</a:t>
            </a:r>
            <a:r>
              <a:rPr lang="zh-CN" altLang="en-US"/>
              <a:t>点出现日线或</a:t>
            </a:r>
            <a:r>
              <a:rPr lang="en-US" altLang="zh-CN"/>
              <a:t>60</a:t>
            </a:r>
            <a:r>
              <a:rPr lang="zh-CN" altLang="en-US"/>
              <a:t>分钟衰竭</a:t>
            </a:r>
            <a:endParaRPr lang="zh-CN" altLang="en-US"/>
          </a:p>
          <a:p>
            <a:pPr indent="0" fontAlgn="auto">
              <a:lnSpc>
                <a:spcPct val="150000"/>
              </a:lnSpc>
            </a:pPr>
            <a:r>
              <a:rPr lang="en-US" altLang="zh-CN"/>
              <a:t>2.</a:t>
            </a:r>
            <a:r>
              <a:rPr lang="zh-CN" altLang="en-US"/>
              <a:t>买点是两种：</a:t>
            </a:r>
            <a:endParaRPr lang="zh-CN" altLang="en-US"/>
          </a:p>
          <a:p>
            <a:pPr indent="0" fontAlgn="auto">
              <a:lnSpc>
                <a:spcPct val="150000"/>
              </a:lnSpc>
            </a:pPr>
            <a:r>
              <a:rPr lang="en-US" altLang="zh-CN"/>
              <a:t>    </a:t>
            </a:r>
            <a:r>
              <a:rPr lang="zh-CN" altLang="en-US"/>
              <a:t>激进：扭转左波峰买入（波峰指的都是收盘价）</a:t>
            </a:r>
            <a:endParaRPr lang="zh-CN" altLang="en-US"/>
          </a:p>
          <a:p>
            <a:pPr indent="0" fontAlgn="auto">
              <a:lnSpc>
                <a:spcPct val="150000"/>
              </a:lnSpc>
            </a:pPr>
            <a:r>
              <a:rPr lang="en-US" altLang="zh-CN"/>
              <a:t>    </a:t>
            </a:r>
            <a:r>
              <a:rPr lang="zh-CN" altLang="en-US"/>
              <a:t>稳健：扭转左波峰缓缓回踩，最好踩到钓鱼线</a:t>
            </a:r>
            <a:endParaRPr lang="zh-CN" altLang="en-US"/>
          </a:p>
          <a:p>
            <a:pPr indent="0" fontAlgn="auto">
              <a:lnSpc>
                <a:spcPct val="150000"/>
              </a:lnSpc>
            </a:pPr>
            <a:r>
              <a:rPr lang="en-US" altLang="zh-CN"/>
              <a:t>3.</a:t>
            </a:r>
            <a:r>
              <a:rPr lang="zh-CN" altLang="en-US"/>
              <a:t>卖点：突破扭转高点后，</a:t>
            </a:r>
            <a:r>
              <a:rPr lang="zh-CN"/>
              <a:t>同一级别</a:t>
            </a:r>
            <a:r>
              <a:rPr lang="zh-CN" altLang="en-US"/>
              <a:t>多空趋势线变绿</a:t>
            </a:r>
            <a:endParaRPr lang="zh-CN" altLang="en-US"/>
          </a:p>
          <a:p>
            <a:pPr indent="0" algn="l" fontAlgn="auto">
              <a:lnSpc>
                <a:spcPct val="150000"/>
              </a:lnSpc>
            </a:pPr>
            <a:r>
              <a:rPr lang="en-US" altLang="zh-CN"/>
              <a:t>4. </a:t>
            </a:r>
            <a:r>
              <a:rPr lang="zh-CN" altLang="en-US"/>
              <a:t>纠错</a:t>
            </a:r>
            <a:r>
              <a:rPr lang="en-US" altLang="zh-CN"/>
              <a:t>   </a:t>
            </a:r>
            <a:r>
              <a:rPr lang="en-US" altLang="zh-CN">
                <a:latin typeface="方正小标宋简体" panose="02000000000000000000" charset="-122"/>
                <a:ea typeface="方正小标宋简体" panose="02000000000000000000" charset="-122"/>
                <a:sym typeface="方正小标宋简体" panose="02000000000000000000" charset="-122"/>
              </a:rPr>
              <a:t>A</a:t>
            </a:r>
            <a:r>
              <a:rPr lang="zh-CN" altLang="en-US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、盘中跌幅超买入当天买入价的</a:t>
            </a:r>
            <a:r>
              <a:rPr lang="en-US" altLang="zh-CN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5%</a:t>
            </a:r>
            <a:r>
              <a:rPr lang="zh-CN" altLang="en-US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，立即触发纠错（买入当天买入价</a:t>
            </a:r>
            <a:r>
              <a:rPr lang="en-US" altLang="zh-CN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*0.95&gt;</a:t>
            </a:r>
            <a:r>
              <a:rPr lang="zh-CN" altLang="en-US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当下价）</a:t>
            </a:r>
            <a:endParaRPr lang="en-US" altLang="zh-CN" b="1" dirty="0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indent="0" algn="l" fontAlgn="auto">
              <a:lnSpc>
                <a:spcPct val="150000"/>
              </a:lnSpc>
            </a:pPr>
            <a:r>
              <a:rPr lang="en-US" altLang="zh-CN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             B</a:t>
            </a:r>
            <a:r>
              <a:rPr lang="zh-CN" altLang="en-US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、盘中跌破</a:t>
            </a:r>
            <a:r>
              <a:rPr lang="en-US" altLang="zh-CN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B</a:t>
            </a:r>
            <a:r>
              <a:rPr lang="zh-CN" altLang="en-US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点或大阳线的下沿（最低价），立即纠错</a:t>
            </a:r>
            <a:endParaRPr lang="zh-CN" altLang="en-US" b="1" dirty="0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indent="0" algn="l" fontAlgn="auto">
              <a:lnSpc>
                <a:spcPct val="150000"/>
              </a:lnSpc>
              <a:buNone/>
            </a:pPr>
            <a:r>
              <a:rPr lang="en-US" altLang="zh-CN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             </a:t>
            </a:r>
            <a:r>
              <a:rPr lang="zh-CN" altLang="en-US" b="1" dirty="0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以上两个标准触发任意一条立即纠错</a:t>
            </a:r>
            <a:endParaRPr lang="zh-CN" altLang="en-US" b="1" dirty="0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+mn-ea"/>
            </a:endParaRPr>
          </a:p>
          <a:p>
            <a:pPr indent="0" algn="l" fontAlgn="auto">
              <a:lnSpc>
                <a:spcPct val="150000"/>
              </a:lnSpc>
              <a:buNone/>
            </a:pPr>
            <a:endParaRPr lang="zh-CN" altLang="en-US"/>
          </a:p>
          <a:p>
            <a:pPr indent="0" fontAlgn="auto">
              <a:lnSpc>
                <a:spcPct val="150000"/>
              </a:lnSpc>
            </a:pPr>
            <a:r>
              <a:rPr lang="en-US" altLang="zh-CN"/>
              <a:t>5.</a:t>
            </a:r>
            <a:r>
              <a:rPr lang="zh-CN" altLang="en-US"/>
              <a:t>优选：扭转</a:t>
            </a:r>
            <a:r>
              <a:rPr lang="en-US" altLang="zh-CN"/>
              <a:t>B</a:t>
            </a:r>
            <a:r>
              <a:rPr lang="zh-CN" altLang="en-US"/>
              <a:t>点当天为第一天，三天内有</a:t>
            </a:r>
            <a:r>
              <a:rPr lang="en-US" altLang="zh-CN"/>
              <a:t>5%</a:t>
            </a:r>
            <a:r>
              <a:rPr lang="zh-CN" altLang="en-US"/>
              <a:t>以上大阳线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2135" y="794385"/>
            <a:ext cx="11085830" cy="53359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605" y="763270"/>
            <a:ext cx="11670030" cy="54051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内容占位符 2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640" y="734695"/>
            <a:ext cx="11356340" cy="54406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4300" y="835025"/>
            <a:ext cx="10911840" cy="4771390"/>
          </a:xfrm>
        </p:spPr>
        <p:txBody>
          <a:bodyPr>
            <a:normAutofit lnSpcReduction="10000"/>
          </a:bodyPr>
          <a:p>
            <a:pPr algn="l"/>
            <a:r>
              <a:rPr lang="zh-CN" altLang="en-US" sz="1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郑重提示</a:t>
            </a:r>
            <a:r>
              <a:rPr lang="zh-CN" altLang="en-US" sz="1800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：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本课程所涉观点，非个人观点，均基于软件数据，仅供学习交流，不构成任何投资买卖建议，据此入市风险自负。 </a:t>
            </a: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marL="0" indent="0" algn="l">
              <a:buNone/>
            </a:pP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r>
              <a:rPr lang="zh-CN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陆炳羽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【A0150623100003】：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本课程顾问</a:t>
            </a: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王兰琦【A0150123</a:t>
            </a:r>
            <a:r>
              <a:rPr lang="en-US" altLang="zh-CN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08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000</a:t>
            </a:r>
            <a:r>
              <a:rPr lang="en-US" altLang="zh-CN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8</a:t>
            </a:r>
            <a:r>
              <a:rPr lang="zh-CN" altLang="en-US" sz="18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】：转述</a:t>
            </a:r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endParaRPr lang="zh-CN" altLang="en-US" sz="18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  <a:p>
            <a:pPr algn="l"/>
            <a:r>
              <a:rPr lang="en-US" altLang="zh-CN" sz="44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 </a:t>
            </a:r>
            <a:r>
              <a:rPr lang="zh-CN" altLang="en-US" sz="4400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+mn-ea"/>
              </a:rPr>
              <a:t>投资有风险，入市需谨慎</a:t>
            </a:r>
            <a:endParaRPr lang="zh-CN" altLang="en-US" sz="4400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commondata" val="eyJoZGlkIjoiYjFiZjg5YWE0OTBkNTkxNmFmMWFhNTE1MzkyYmIyZGQ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523</Words>
  <Application>WPS 演示</Application>
  <PresentationFormat>宽屏</PresentationFormat>
  <Paragraphs>41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Arial</vt:lpstr>
      <vt:lpstr>宋体</vt:lpstr>
      <vt:lpstr>Wingdings</vt:lpstr>
      <vt:lpstr>方正黑体简体</vt:lpstr>
      <vt:lpstr>Calibri</vt:lpstr>
      <vt:lpstr>微软雅黑</vt:lpstr>
      <vt:lpstr>Arial Unicode MS</vt:lpstr>
      <vt:lpstr>黑体</vt:lpstr>
      <vt:lpstr>楷体</vt:lpstr>
      <vt:lpstr>方正小标宋简体</vt:lpstr>
      <vt:lpstr>WPS</vt:lpstr>
      <vt:lpstr>财富台阶系列课 探寻三月事件下的投资机会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没有如果1426660601</cp:lastModifiedBy>
  <cp:revision>54</cp:revision>
  <dcterms:created xsi:type="dcterms:W3CDTF">2024-10-14T05:06:00Z</dcterms:created>
  <dcterms:modified xsi:type="dcterms:W3CDTF">2025-03-17T09:44:16Z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5B51315D63B1444C8B7D9EAEAEEB56F7_13</vt:lpwstr>
  </property>
</Properties>
</file>

<file path=docProps/thumbnail.jpeg>
</file>